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11"/>
  </p:notesMasterIdLst>
  <p:handoutMasterIdLst>
    <p:handoutMasterId r:id="rId12"/>
  </p:handoutMasterIdLst>
  <p:sldIdLst>
    <p:sldId id="396" r:id="rId5"/>
    <p:sldId id="481" r:id="rId6"/>
    <p:sldId id="515" r:id="rId7"/>
    <p:sldId id="516" r:id="rId8"/>
    <p:sldId id="514" r:id="rId9"/>
    <p:sldId id="487" r:id="rId10"/>
  </p:sldIdLst>
  <p:sldSz cx="9144000" cy="5143500" type="screen16x9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4" d="100"/>
          <a:sy n="94" d="100"/>
        </p:scale>
        <p:origin x="-474" y="-96"/>
      </p:cViewPr>
      <p:guideLst>
        <p:guide orient="horz" pos="168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/>
          <a:p>
            <a:pPr lvl="0" algn="r" eaLnBrk="1" fontAlgn="base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28947703"/>
              </a:cxn>
              <a:cxn ang="0">
                <a:pos x="1959747970" y="0"/>
              </a:cxn>
              <a:cxn ang="0">
                <a:pos x="2147483647" y="28947703"/>
              </a:cxn>
              <a:cxn ang="0">
                <a:pos x="2147483647" y="73926453"/>
              </a:cxn>
              <a:cxn ang="0">
                <a:pos x="0" y="73926453"/>
              </a:cxn>
              <a:cxn ang="0">
                <a:pos x="0" y="2894770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7170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1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Calibri" panose="020F0502020204030204" pitchFamily="34" charset="0"/>
              <a:ea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72" name="任意多边形 7171"/>
          <p:cNvSpPr/>
          <p:nvPr/>
        </p:nvSpPr>
        <p:spPr>
          <a:xfrm>
            <a:off x="-11112" y="4263708"/>
            <a:ext cx="9201150" cy="1263650"/>
          </a:xfrm>
          <a:custGeom>
            <a:avLst/>
            <a:gdLst/>
            <a:ahLst/>
            <a:cxnLst>
              <a:cxn ang="0">
                <a:pos x="0" y="28947703"/>
              </a:cxn>
              <a:cxn ang="0">
                <a:pos x="1959749887" y="0"/>
              </a:cxn>
              <a:cxn ang="0">
                <a:pos x="2147483647" y="28947703"/>
              </a:cxn>
              <a:cxn ang="0">
                <a:pos x="2147483647" y="73926453"/>
              </a:cxn>
              <a:cxn ang="0">
                <a:pos x="0" y="73926453"/>
              </a:cxn>
              <a:cxn ang="0">
                <a:pos x="0" y="2894770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3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174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828331" y="340027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2364105" y="1814195"/>
            <a:ext cx="4213860" cy="1101090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平台角色管理权限赋予操作指南 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7176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矩形 25600"/>
          <p:cNvSpPr>
            <a:spLocks noChangeArrowheads="1"/>
          </p:cNvSpPr>
          <p:nvPr/>
        </p:nvSpPr>
        <p:spPr bwMode="auto">
          <a:xfrm>
            <a:off x="127000" y="0"/>
            <a:ext cx="904875" cy="33655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wrap="none" lIns="45720" rIns="45720">
            <a:spAutoFit/>
          </a:bodyPr>
          <a:lstStyle/>
          <a:p>
            <a:pPr hangingPunct="0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平台角色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97050" y="2032000"/>
            <a:ext cx="1276350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指导老师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62125" y="1212850"/>
            <a:ext cx="1274763" cy="495300"/>
          </a:xfrm>
          <a:prstGeom prst="round2Same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endParaRPr lang="zh-CN" altLang="en-US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493838" y="2838450"/>
            <a:ext cx="1892300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实习负责人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133475" y="3733800"/>
            <a:ext cx="2784475" cy="495300"/>
          </a:xfrm>
          <a:prstGeom prst="round2SameRect">
            <a:avLst/>
          </a:prstGeom>
          <a:solidFill>
            <a:schemeClr val="accent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教务</a:t>
            </a:r>
            <a:r>
              <a:rPr lang="zh-CN" altLang="en-US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管理（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校级、院级）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252663"/>
            <a:ext cx="1512887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1" name="矩形 10"/>
          <p:cNvSpPr/>
          <p:nvPr/>
        </p:nvSpPr>
        <p:spPr>
          <a:xfrm>
            <a:off x="4730750" y="1789430"/>
            <a:ext cx="2004060" cy="10045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、岗位、报名审核；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、周日志批阅；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、实习报告批阅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386138" y="3003550"/>
            <a:ext cx="1252537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3" name="右箭头 12"/>
          <p:cNvSpPr/>
          <p:nvPr/>
        </p:nvSpPr>
        <p:spPr>
          <a:xfrm>
            <a:off x="3917950" y="3943350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4" name="右箭头 13"/>
          <p:cNvSpPr/>
          <p:nvPr/>
        </p:nvSpPr>
        <p:spPr>
          <a:xfrm>
            <a:off x="3073400" y="1422400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5" name="矩形 14"/>
          <p:cNvSpPr/>
          <p:nvPr/>
        </p:nvSpPr>
        <p:spPr>
          <a:xfrm>
            <a:off x="4730750" y="2865755"/>
            <a:ext cx="1949450" cy="83978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、发布实习计划；</a:t>
            </a:r>
            <a:endParaRPr lang="zh-CN" altLang="en-US" noProof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、关联指导老师；</a:t>
            </a:r>
            <a:endParaRPr lang="zh-CN" altLang="en-US" noProof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、实践基地管理；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30750" y="3733800"/>
            <a:ext cx="2749550" cy="841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、基础信息；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、实践课程管理；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、过程管理（统计报表）；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1385" y="464820"/>
            <a:ext cx="2853055" cy="124333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、查看实习要求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、提交实习岗位或报名项目；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、提交周日志；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、提交实习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报告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鉴定表；</a:t>
            </a: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17750" y="340836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9" name="上箭头 18"/>
          <p:cNvSpPr/>
          <p:nvPr/>
        </p:nvSpPr>
        <p:spPr>
          <a:xfrm>
            <a:off x="2332038" y="2524125"/>
            <a:ext cx="134937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2" name="上下箭头 21"/>
          <p:cNvSpPr/>
          <p:nvPr/>
        </p:nvSpPr>
        <p:spPr>
          <a:xfrm>
            <a:off x="2344738" y="1708150"/>
            <a:ext cx="153987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7315" y="758190"/>
            <a:ext cx="8855710" cy="40271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8445" y="56515"/>
            <a:ext cx="2440940" cy="5816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1.</a:t>
            </a:r>
            <a:r>
              <a:rPr lang="zh-CN" altLang="en-US">
                <a:solidFill>
                  <a:schemeClr val="bg1"/>
                </a:solidFill>
                <a:ea typeface="宋体" panose="02010600030101010101" pitchFamily="2" charset="-122"/>
              </a:rPr>
              <a:t>基础信息模块</a:t>
            </a:r>
            <a:r>
              <a:rPr lang="en-US" altLang="zh-CN">
                <a:solidFill>
                  <a:schemeClr val="bg1"/>
                </a:solidFill>
                <a:ea typeface="宋体" panose="02010600030101010101" pitchFamily="2" charset="-122"/>
              </a:rPr>
              <a:t>-</a:t>
            </a:r>
            <a:r>
              <a:rPr lang="zh-CN" altLang="en-US">
                <a:solidFill>
                  <a:schemeClr val="bg1"/>
                </a:solidFill>
                <a:ea typeface="宋体" panose="02010600030101010101" pitchFamily="2" charset="-122"/>
              </a:rPr>
              <a:t>教师信息</a:t>
            </a:r>
            <a:r>
              <a:rPr lang="zh-CN" altLang="en-US">
                <a:noFill/>
                <a:ea typeface="宋体" panose="02010600030101010101" pitchFamily="2" charset="-122"/>
              </a:rPr>
              <a:t>块</a:t>
            </a:r>
            <a:endParaRPr lang="zh-CN" altLang="en-US">
              <a:noFill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内容占位符 1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070" y="771525"/>
            <a:ext cx="8709660" cy="313055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58445" y="56515"/>
            <a:ext cx="3147060" cy="3378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2.</a:t>
            </a:r>
            <a:r>
              <a:rPr lang="zh-CN" altLang="en-US">
                <a:solidFill>
                  <a:schemeClr val="bg1"/>
                </a:solidFill>
                <a:ea typeface="宋体" panose="02010600030101010101" pitchFamily="2" charset="-122"/>
              </a:rPr>
              <a:t>基础信息模块</a:t>
            </a:r>
            <a:r>
              <a:rPr lang="en-US" altLang="zh-CN">
                <a:solidFill>
                  <a:schemeClr val="bg1"/>
                </a:solidFill>
                <a:ea typeface="宋体" panose="02010600030101010101" pitchFamily="2" charset="-122"/>
              </a:rPr>
              <a:t>-</a:t>
            </a:r>
            <a:r>
              <a:rPr lang="zh-CN" altLang="en-US">
                <a:solidFill>
                  <a:schemeClr val="bg1"/>
                </a:solidFill>
                <a:ea typeface="宋体" panose="02010600030101010101" pitchFamily="2" charset="-122"/>
              </a:rPr>
              <a:t>教师信息</a:t>
            </a:r>
            <a:r>
              <a:rPr lang="en-US" altLang="zh-CN">
                <a:solidFill>
                  <a:schemeClr val="bg1"/>
                </a:solidFill>
                <a:ea typeface="宋体" panose="02010600030101010101" pitchFamily="2" charset="-122"/>
              </a:rPr>
              <a:t>-</a:t>
            </a:r>
            <a:r>
              <a:rPr lang="zh-CN" altLang="en-US">
                <a:solidFill>
                  <a:schemeClr val="bg1"/>
                </a:solidFill>
                <a:ea typeface="宋体" panose="02010600030101010101" pitchFamily="2" charset="-122"/>
              </a:rPr>
              <a:t>操作栏</a:t>
            </a: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" name="文本框 12"/>
          <p:cNvSpPr txBox="1"/>
          <p:nvPr/>
        </p:nvSpPr>
        <p:spPr>
          <a:xfrm>
            <a:off x="258445" y="56515"/>
            <a:ext cx="3147060" cy="3378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3.</a:t>
            </a:r>
            <a:r>
              <a:rPr lang="zh-CN" altLang="en-US">
                <a:solidFill>
                  <a:schemeClr val="bg1"/>
                </a:solidFill>
                <a:ea typeface="宋体" panose="02010600030101010101" pitchFamily="2" charset="-122"/>
              </a:rPr>
              <a:t>管理</a:t>
            </a:r>
            <a:r>
              <a:rPr lang="zh-CN" altLang="en-US">
                <a:solidFill>
                  <a:schemeClr val="bg1"/>
                </a:solidFill>
                <a:ea typeface="宋体" panose="02010600030101010101" pitchFamily="2" charset="-122"/>
              </a:rPr>
              <a:t>权限勾选</a:t>
            </a:r>
            <a:endParaRPr lang="zh-CN" altLang="en-US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1645" y="469900"/>
            <a:ext cx="8220075" cy="4434205"/>
          </a:xfrm>
          <a:prstGeom prst="rect">
            <a:avLst/>
          </a:prstGeom>
        </p:spPr>
      </p:pic>
      <p:sp>
        <p:nvSpPr>
          <p:cNvPr id="4" name="内容占位符 3"/>
          <p:cNvSpPr/>
          <p:nvPr>
            <p:ph idx="1"/>
          </p:nvPr>
        </p:nvSpPr>
        <p:spPr>
          <a:xfrm>
            <a:off x="457200" y="6037580"/>
            <a:ext cx="1068070" cy="88900"/>
          </a:xfrm>
        </p:spPr>
        <p:txBody>
          <a:bodyPr/>
          <a:p>
            <a:pPr marL="0" indent="0"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矩形 75776"/>
          <p:cNvSpPr>
            <a:spLocks noChangeArrowheads="1"/>
          </p:cNvSpPr>
          <p:nvPr/>
        </p:nvSpPr>
        <p:spPr bwMode="auto">
          <a:xfrm>
            <a:off x="-1" y="-11430"/>
            <a:ext cx="9144001" cy="516255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</a:ln>
        </p:spPr>
        <p:txBody>
          <a:bodyPr lIns="45720" rIns="45720" anchor="ctr"/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服务电话：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0579-82722068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18853176033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QQ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2429955076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371" name="矩形 75777"/>
          <p:cNvSpPr>
            <a:spLocks noChangeArrowheads="1"/>
          </p:cNvSpPr>
          <p:nvPr/>
        </p:nvSpPr>
        <p:spPr bwMode="auto">
          <a:xfrm>
            <a:off x="6237605" y="2212340"/>
            <a:ext cx="1016635" cy="49212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75778"/>
          <p:cNvGrpSpPr/>
          <p:nvPr/>
        </p:nvGrpSpPr>
        <p:grpSpPr bwMode="auto">
          <a:xfrm>
            <a:off x="206375" y="358775"/>
            <a:ext cx="6562725" cy="4422775"/>
            <a:chOff x="0" y="0"/>
            <a:chExt cx="6562725" cy="4422775"/>
          </a:xfrm>
        </p:grpSpPr>
        <p:sp>
          <p:nvSpPr>
            <p:cNvPr id="58373" name="任意多边形 75779"/>
            <p:cNvSpPr>
              <a:spLocks noChangeArrowheads="1"/>
            </p:cNvSpPr>
            <p:nvPr/>
          </p:nvSpPr>
          <p:spPr bwMode="auto">
            <a:xfrm>
              <a:off x="0" y="0"/>
              <a:ext cx="6562725" cy="442277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w 21600"/>
                <a:gd name="T7" fmla="*/ 0 h 21600"/>
                <a:gd name="T8" fmla="*/ 2147483647 w 21600"/>
                <a:gd name="T9" fmla="*/ 0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>
              <a:solidFill>
                <a:srgbClr val="FFFFFF"/>
              </a:solidFill>
              <a:round/>
            </a:ln>
          </p:spPr>
          <p:txBody>
            <a:bodyPr lIns="45720" rIns="45720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58374" name="矩形 75780"/>
            <p:cNvSpPr>
              <a:spLocks noChangeArrowheads="1"/>
            </p:cNvSpPr>
            <p:nvPr/>
          </p:nvSpPr>
          <p:spPr bwMode="auto"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  <a:miter lim="800000"/>
            </a:ln>
          </p:spPr>
          <p:txBody>
            <a:bodyPr lIns="45720" rIns="45720" anchor="ctr">
              <a:spAutoFit/>
            </a:bodyPr>
            <a:lstStyle/>
            <a:p>
              <a:pPr algn="ctr" eaLnBrk="1">
                <a:buFont typeface="Arial" panose="020B0604020202020204" pitchFamily="34" charset="0"/>
                <a:buNone/>
              </a:pPr>
              <a:r>
                <a:rPr lang="en-US" altLang="zh-CN" sz="120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</Words>
  <Application>WPS 演示</Application>
  <PresentationFormat>全屏显示(16:9)</PresentationFormat>
  <Paragraphs>47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王永硕</cp:lastModifiedBy>
  <cp:revision>278</cp:revision>
  <dcterms:created xsi:type="dcterms:W3CDTF">2017-01-09T09:44:00Z</dcterms:created>
  <dcterms:modified xsi:type="dcterms:W3CDTF">2019-10-25T01:34:41Z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